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71" r:id="rId2"/>
    <p:sldId id="272" r:id="rId3"/>
    <p:sldId id="273" r:id="rId4"/>
    <p:sldId id="274" r:id="rId5"/>
    <p:sldId id="275" r:id="rId6"/>
    <p:sldId id="276" r:id="rId7"/>
    <p:sldId id="277" r:id="rId8"/>
    <p:sldId id="27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FD9BB-A5E7-4D11-A154-23A662109587}" type="datetimeFigureOut">
              <a:rPr lang="en-US" smtClean="0"/>
              <a:t>2/14/2025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FAC2FC-AED4-4484-9D17-4767D96588DB}" type="slidenum">
              <a:rPr lang="en-US" smtClean="0"/>
              <a:t>‹#›</a:t>
            </a:fld>
            <a:endParaRPr lang="en-US"/>
          </a:p>
        </p:txBody>
      </p:sp>
    </p:spTree>
    <p:extLst>
      <p:ext uri="{BB962C8B-B14F-4D97-AF65-F5344CB8AC3E}">
        <p14:creationId xmlns:p14="http://schemas.microsoft.com/office/powerpoint/2010/main" val="1131444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HERE FOR TEACHING LESSON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70F02A-41DB-4B15-98C9-39E4007A393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53225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Breakdown of the table and share out students will receive a letter notifying them of when they will learn what level of direct admissions they are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70F02A-41DB-4B15-98C9-39E4007A393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64386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Further breakdown of the ISAT 3 testing placement. Note that students who earn a 3.0 unweighted GPA will be directly admitted to all 8 public Idaho institutions, OR if they earn a 3 on the Math and ELA ISAT, they also receive direct admissions to all 8.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70F02A-41DB-4B15-98C9-39E4007A393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32669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 HERE FOR TEACHING LESSON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70F02A-41DB-4B15-98C9-39E4007A393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10098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 ACTIVITY in lesson plan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70F02A-41DB-4B15-98C9-39E4007A393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44719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AD7B-5100-53BB-9FD8-BECF513920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2CA31E-E4D1-6557-C93A-B3373723A5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B6D780-EB5F-7809-7DBF-A04218CF7F9F}"/>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5" name="Footer Placeholder 4">
            <a:extLst>
              <a:ext uri="{FF2B5EF4-FFF2-40B4-BE49-F238E27FC236}">
                <a16:creationId xmlns:a16="http://schemas.microsoft.com/office/drawing/2014/main" id="{1CE8DFB9-DEC1-CA72-B6DB-904C76203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0EE4E7-506C-9A7E-9429-64B7230F522B}"/>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256134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43991-6A7C-DFE4-27AA-C4C5718002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05ED41-7CBC-FDA2-E38E-3B4237C34F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A4FB0-C3C6-052B-1785-9604A2D1C746}"/>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5" name="Footer Placeholder 4">
            <a:extLst>
              <a:ext uri="{FF2B5EF4-FFF2-40B4-BE49-F238E27FC236}">
                <a16:creationId xmlns:a16="http://schemas.microsoft.com/office/drawing/2014/main" id="{88739A49-7AF9-225F-9A3B-83DC36DC50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64C47A-D01B-AB00-E634-1EC28B64DBB4}"/>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3045092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90C1E8-DA3C-E5F7-53B1-231A7C8197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4D955B-7E6D-8074-F7AB-51A7ED04B5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699B7C-24CD-7075-1B32-5E466DAE8DC7}"/>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5" name="Footer Placeholder 4">
            <a:extLst>
              <a:ext uri="{FF2B5EF4-FFF2-40B4-BE49-F238E27FC236}">
                <a16:creationId xmlns:a16="http://schemas.microsoft.com/office/drawing/2014/main" id="{AD280E08-9AB6-0A01-0764-D935C7C7B3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B9D7E-FF20-F93C-6134-F1D98CB3F169}"/>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1779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5FC3F-157B-B3B2-4E6A-8582E140C3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C9D693-CEA3-50FE-08B7-8909EDF244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5268E-09C1-CCD6-67A1-8B97D3B0B52A}"/>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5" name="Footer Placeholder 4">
            <a:extLst>
              <a:ext uri="{FF2B5EF4-FFF2-40B4-BE49-F238E27FC236}">
                <a16:creationId xmlns:a16="http://schemas.microsoft.com/office/drawing/2014/main" id="{1E625B64-E087-57AA-04B4-284F081B03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97DA84-D93F-D5D7-C592-CFB13E46E931}"/>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158729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B24F-0D09-A885-B8F1-6CAAC9C322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45B22B-CBDF-4795-8D73-35EDEAC2576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84E816-50D6-9DD9-DDCC-FDCF299D673E}"/>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5" name="Footer Placeholder 4">
            <a:extLst>
              <a:ext uri="{FF2B5EF4-FFF2-40B4-BE49-F238E27FC236}">
                <a16:creationId xmlns:a16="http://schemas.microsoft.com/office/drawing/2014/main" id="{D742FE78-AD76-022F-701D-004AF78307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6076C9-D330-B864-CD7A-DFE79AC9EE71}"/>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1503114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AC4C0-7402-826E-FC9C-7015B40B55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40FC25-BC9A-C1FB-81E7-AB3D906EDD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D04C32-E2C1-B2F9-DA40-232388F933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321999-AAE8-8083-83F3-8B1E1250FFF1}"/>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6" name="Footer Placeholder 5">
            <a:extLst>
              <a:ext uri="{FF2B5EF4-FFF2-40B4-BE49-F238E27FC236}">
                <a16:creationId xmlns:a16="http://schemas.microsoft.com/office/drawing/2014/main" id="{57991DCF-FB31-CFA6-9A5F-1FC64E3653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FB787E-A595-B58C-C523-7BDB724642F9}"/>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3653746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4168-988C-FC6C-9A09-F9BB8F9F00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E27006-27CB-4CF8-0E74-6EE8BD76D8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3D94C3-ABB2-B2A2-440E-FF4728E18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05ADEF-5C10-0555-B54C-309DBEFAD9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33DD5B-89B3-4DE0-63A5-9995354D74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44EEFA-7583-F9B8-DA04-349E6DF8E6A3}"/>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8" name="Footer Placeholder 7">
            <a:extLst>
              <a:ext uri="{FF2B5EF4-FFF2-40B4-BE49-F238E27FC236}">
                <a16:creationId xmlns:a16="http://schemas.microsoft.com/office/drawing/2014/main" id="{3FA955F7-1036-CE19-D287-A18A47B949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234042-4B76-F9E1-D113-73589E6D8E53}"/>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23055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5F750-912D-D6F9-21BC-D8EF467F3D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B2CE69-5CDF-47A2-14A6-4FBA98BB0CCD}"/>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4" name="Footer Placeholder 3">
            <a:extLst>
              <a:ext uri="{FF2B5EF4-FFF2-40B4-BE49-F238E27FC236}">
                <a16:creationId xmlns:a16="http://schemas.microsoft.com/office/drawing/2014/main" id="{DAC00FEA-311B-6C00-C498-83C44BBA78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943549-B6F7-0D6C-8C97-C61D9ABB4E15}"/>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2240189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A732EB-19B0-9044-F134-556C4899D6CE}"/>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3" name="Footer Placeholder 2">
            <a:extLst>
              <a:ext uri="{FF2B5EF4-FFF2-40B4-BE49-F238E27FC236}">
                <a16:creationId xmlns:a16="http://schemas.microsoft.com/office/drawing/2014/main" id="{A76A1092-F96D-61DA-48C9-8BFD6BAD34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30A54B-53F3-2AE4-9326-200AF819F767}"/>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415568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2E66-2351-0636-2061-77B4870AAB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815A13-8178-C50F-2DC5-68666EBEC6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82B262-494F-D95A-7715-15ADAD9543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3FF73A-CE32-9D57-D0FF-C94789053A01}"/>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6" name="Footer Placeholder 5">
            <a:extLst>
              <a:ext uri="{FF2B5EF4-FFF2-40B4-BE49-F238E27FC236}">
                <a16:creationId xmlns:a16="http://schemas.microsoft.com/office/drawing/2014/main" id="{7E9C3B48-4300-BDEC-79C8-890C3FF85F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36122C-8743-9D34-EC76-758DEBD88D38}"/>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2262106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AA26D-566C-FEFB-7B8C-50C151252C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B6083E-0237-56F4-7672-5FD9EA57C8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692904-0027-B3A3-C464-54123DD62B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316B3C-8C82-386B-CB54-4E01C5CFED87}"/>
              </a:ext>
            </a:extLst>
          </p:cNvPr>
          <p:cNvSpPr>
            <a:spLocks noGrp="1"/>
          </p:cNvSpPr>
          <p:nvPr>
            <p:ph type="dt" sz="half" idx="10"/>
          </p:nvPr>
        </p:nvSpPr>
        <p:spPr/>
        <p:txBody>
          <a:bodyPr/>
          <a:lstStyle/>
          <a:p>
            <a:fld id="{FE69128B-5209-43F0-85EB-88D994B3953C}" type="datetimeFigureOut">
              <a:rPr lang="en-US" smtClean="0"/>
              <a:t>2/14/2025</a:t>
            </a:fld>
            <a:endParaRPr lang="en-US"/>
          </a:p>
        </p:txBody>
      </p:sp>
      <p:sp>
        <p:nvSpPr>
          <p:cNvPr id="6" name="Footer Placeholder 5">
            <a:extLst>
              <a:ext uri="{FF2B5EF4-FFF2-40B4-BE49-F238E27FC236}">
                <a16:creationId xmlns:a16="http://schemas.microsoft.com/office/drawing/2014/main" id="{824885E7-0AF1-9A7C-7878-4C961308A5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8B5A2B-CB2B-C7B3-7096-42AD99AAC87D}"/>
              </a:ext>
            </a:extLst>
          </p:cNvPr>
          <p:cNvSpPr>
            <a:spLocks noGrp="1"/>
          </p:cNvSpPr>
          <p:nvPr>
            <p:ph type="sldNum" sz="quarter" idx="12"/>
          </p:nvPr>
        </p:nvSpPr>
        <p:spPr/>
        <p:txBody>
          <a:bodyPr/>
          <a:lstStyle/>
          <a:p>
            <a:fld id="{B77796F4-3548-42B6-91DB-0CF5D9071131}" type="slidenum">
              <a:rPr lang="en-US" smtClean="0"/>
              <a:t>‹#›</a:t>
            </a:fld>
            <a:endParaRPr lang="en-US"/>
          </a:p>
        </p:txBody>
      </p:sp>
    </p:spTree>
    <p:extLst>
      <p:ext uri="{BB962C8B-B14F-4D97-AF65-F5344CB8AC3E}">
        <p14:creationId xmlns:p14="http://schemas.microsoft.com/office/powerpoint/2010/main" val="387064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CE761E-7F8F-3E4F-4695-1C4286EFC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1F50DE-0019-A09B-0782-C9B9530D1B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D25C2B-F105-B765-2A7C-CDEE5C627B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E69128B-5209-43F0-85EB-88D994B3953C}" type="datetimeFigureOut">
              <a:rPr lang="en-US" smtClean="0"/>
              <a:t>2/14/2025</a:t>
            </a:fld>
            <a:endParaRPr lang="en-US"/>
          </a:p>
        </p:txBody>
      </p:sp>
      <p:sp>
        <p:nvSpPr>
          <p:cNvPr id="5" name="Footer Placeholder 4">
            <a:extLst>
              <a:ext uri="{FF2B5EF4-FFF2-40B4-BE49-F238E27FC236}">
                <a16:creationId xmlns:a16="http://schemas.microsoft.com/office/drawing/2014/main" id="{9EA94108-B342-F136-2C1D-09A11DA208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5E4274B-15FF-3366-FD9B-2D883C7C2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77796F4-3548-42B6-91DB-0CF5D9071131}" type="slidenum">
              <a:rPr lang="en-US" smtClean="0"/>
              <a:t>‹#›</a:t>
            </a:fld>
            <a:endParaRPr lang="en-US"/>
          </a:p>
        </p:txBody>
      </p:sp>
    </p:spTree>
    <p:extLst>
      <p:ext uri="{BB962C8B-B14F-4D97-AF65-F5344CB8AC3E}">
        <p14:creationId xmlns:p14="http://schemas.microsoft.com/office/powerpoint/2010/main" val="748739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extsteps.idaho.gov/campus-choi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ampleitems.smarterbalanced.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marterbalanced.org/our-system/accessibilit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11642808-98EC-7094-DC36-90C18D08C405}"/>
              </a:ext>
            </a:extLst>
          </p:cNvPr>
          <p:cNvSpPr>
            <a:spLocks noGrp="1"/>
          </p:cNvSpPr>
          <p:nvPr>
            <p:ph type="title"/>
          </p:nvPr>
        </p:nvSpPr>
        <p:spPr>
          <a:xfrm>
            <a:off x="645065" y="1463040"/>
            <a:ext cx="3796306" cy="2690949"/>
          </a:xfrm>
        </p:spPr>
        <p:txBody>
          <a:bodyPr anchor="t">
            <a:normAutofit/>
          </a:bodyPr>
          <a:lstStyle/>
          <a:p>
            <a:r>
              <a:rPr lang="en-US" sz="4800"/>
              <a:t>What is Idaho Campus Choice? </a:t>
            </a:r>
          </a:p>
        </p:txBody>
      </p:sp>
      <p:grpSp>
        <p:nvGrpSpPr>
          <p:cNvPr id="27" name="Group 26">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28" name="Rectangle 27">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cxnSp>
          <p:nvCxnSpPr>
            <p:cNvPr id="29" name="Straight Connector 28">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31" name="Rectangle 30">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Content Placeholder 2">
            <a:extLst>
              <a:ext uri="{FF2B5EF4-FFF2-40B4-BE49-F238E27FC236}">
                <a16:creationId xmlns:a16="http://schemas.microsoft.com/office/drawing/2014/main" id="{3E1A34C6-2931-8C42-D387-9F72AB2A3AEE}"/>
              </a:ext>
            </a:extLst>
          </p:cNvPr>
          <p:cNvSpPr>
            <a:spLocks noGrp="1"/>
          </p:cNvSpPr>
          <p:nvPr>
            <p:ph idx="1"/>
          </p:nvPr>
        </p:nvSpPr>
        <p:spPr>
          <a:xfrm>
            <a:off x="5656218" y="1463039"/>
            <a:ext cx="5542387" cy="4300447"/>
          </a:xfrm>
        </p:spPr>
        <p:txBody>
          <a:bodyPr anchor="t">
            <a:normAutofit/>
          </a:bodyPr>
          <a:lstStyle/>
          <a:p>
            <a:pPr marL="0" indent="0">
              <a:buNone/>
            </a:pPr>
            <a:r>
              <a:rPr lang="en-US" sz="2200" dirty="0"/>
              <a:t>Idaho Campus Choice is a way to move more quickly through the college application process. </a:t>
            </a:r>
          </a:p>
          <a:p>
            <a:pPr marL="0" indent="0">
              <a:buNone/>
            </a:pPr>
            <a:endParaRPr lang="en-US" sz="2200" dirty="0"/>
          </a:p>
          <a:p>
            <a:pPr marL="0" indent="0">
              <a:buNone/>
            </a:pPr>
            <a:r>
              <a:rPr lang="en-US" sz="2200" dirty="0"/>
              <a:t>Instead of submitting your college applications and waiting to hear back, you’ll learn up front which Idaho public colleges and universities you are already qualified for </a:t>
            </a:r>
            <a:r>
              <a:rPr lang="en-US" sz="2200" dirty="0">
                <a:hlinkClick r:id="rId3"/>
              </a:rPr>
              <a:t>pre-admission</a:t>
            </a:r>
            <a:r>
              <a:rPr lang="en-US" sz="2200" dirty="0"/>
              <a:t>.</a:t>
            </a:r>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2359793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2CC403-21CD-41DF-BAC4-329D7FF03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DE89159B-1559-AA30-A60C-1B79E2A03FF6}"/>
              </a:ext>
            </a:extLst>
          </p:cNvPr>
          <p:cNvSpPr>
            <a:spLocks noGrp="1"/>
          </p:cNvSpPr>
          <p:nvPr>
            <p:ph type="title"/>
          </p:nvPr>
        </p:nvSpPr>
        <p:spPr>
          <a:xfrm>
            <a:off x="1078828" y="1147158"/>
            <a:ext cx="6038470" cy="4713316"/>
          </a:xfrm>
        </p:spPr>
        <p:txBody>
          <a:bodyPr vert="horz" lIns="91440" tIns="45720" rIns="91440" bIns="45720" rtlCol="0" anchor="ctr">
            <a:normAutofit/>
          </a:bodyPr>
          <a:lstStyle/>
          <a:p>
            <a:r>
              <a:rPr lang="en-US" sz="6000" kern="1200" dirty="0">
                <a:solidFill>
                  <a:schemeClr val="tx1"/>
                </a:solidFill>
                <a:latin typeface="+mj-lt"/>
                <a:ea typeface="+mj-ea"/>
                <a:cs typeface="+mj-cs"/>
              </a:rPr>
              <a:t>How Idaho Campus Choice Works…</a:t>
            </a:r>
          </a:p>
        </p:txBody>
      </p:sp>
      <p:grpSp>
        <p:nvGrpSpPr>
          <p:cNvPr id="10" name="Group 9">
            <a:extLst>
              <a:ext uri="{FF2B5EF4-FFF2-40B4-BE49-F238E27FC236}">
                <a16:creationId xmlns:a16="http://schemas.microsoft.com/office/drawing/2014/main" id="{B13AA5FE-3FFC-4725-9ADD-E428544EC6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4FA70700-3F72-44D4-8175-FEB2B9B23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093C0F6-5741-4C9D-90FF-A25824BFC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921B2E1B-E962-432C-ADA1-2934CE3C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15" name="Rectangle 14">
            <a:extLst>
              <a:ext uri="{FF2B5EF4-FFF2-40B4-BE49-F238E27FC236}">
                <a16:creationId xmlns:a16="http://schemas.microsoft.com/office/drawing/2014/main" id="{7653717E-6F8C-43E0-9893-C03AE87D1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35BB14B4-EC3F-47C7-9AF3-B0E017B75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395C367F-2FFE-74FB-DB7C-E07974D7A9A2}"/>
              </a:ext>
            </a:extLst>
          </p:cNvPr>
          <p:cNvSpPr txBox="1"/>
          <p:nvPr/>
        </p:nvSpPr>
        <p:spPr>
          <a:xfrm>
            <a:off x="7800075" y="4541985"/>
            <a:ext cx="3761183" cy="167738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ptos" panose="02110004020202020204"/>
                <a:ea typeface="+mn-ea"/>
                <a:cs typeface="+mn-cs"/>
              </a:rPr>
              <a:t>All graduating high school seniors will receive a letter prior to the Apply Idaho application opening that indicates which institutions they are pre-admitted to. </a:t>
            </a:r>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ptos" panose="02110004020202020204"/>
                <a:ea typeface="+mn-ea"/>
                <a:cs typeface="+mn-cs"/>
              </a:rPr>
              <a:t>You will then need to decide where you want to apply and submit your application through Apply Idaho.</a:t>
            </a:r>
          </a:p>
        </p:txBody>
      </p:sp>
      <p:graphicFrame>
        <p:nvGraphicFramePr>
          <p:cNvPr id="9" name="Table 8">
            <a:extLst>
              <a:ext uri="{FF2B5EF4-FFF2-40B4-BE49-F238E27FC236}">
                <a16:creationId xmlns:a16="http://schemas.microsoft.com/office/drawing/2014/main" id="{F1A5D667-C82C-1EE4-069E-12DF2E78932F}"/>
              </a:ext>
            </a:extLst>
          </p:cNvPr>
          <p:cNvGraphicFramePr>
            <a:graphicFrameLocks noGrp="1"/>
          </p:cNvGraphicFramePr>
          <p:nvPr/>
        </p:nvGraphicFramePr>
        <p:xfrm>
          <a:off x="7718719" y="665130"/>
          <a:ext cx="3923896" cy="3627120"/>
        </p:xfrm>
        <a:graphic>
          <a:graphicData uri="http://schemas.openxmlformats.org/drawingml/2006/table">
            <a:tbl>
              <a:tblPr firstRow="1" bandRow="1">
                <a:tableStyleId>{5C22544A-7EE6-4342-B048-85BDC9FD1C3A}</a:tableStyleId>
              </a:tblPr>
              <a:tblGrid>
                <a:gridCol w="1996778">
                  <a:extLst>
                    <a:ext uri="{9D8B030D-6E8A-4147-A177-3AD203B41FA5}">
                      <a16:colId xmlns:a16="http://schemas.microsoft.com/office/drawing/2014/main" val="789322182"/>
                    </a:ext>
                  </a:extLst>
                </a:gridCol>
                <a:gridCol w="1927118">
                  <a:extLst>
                    <a:ext uri="{9D8B030D-6E8A-4147-A177-3AD203B41FA5}">
                      <a16:colId xmlns:a16="http://schemas.microsoft.com/office/drawing/2014/main" val="1804853939"/>
                    </a:ext>
                  </a:extLst>
                </a:gridCol>
              </a:tblGrid>
              <a:tr h="370840">
                <a:tc>
                  <a:txBody>
                    <a:bodyPr/>
                    <a:lstStyle/>
                    <a:p>
                      <a:r>
                        <a:rPr lang="en-US" sz="1600" dirty="0"/>
                        <a:t>GPA/ISAT Test Achievement</a:t>
                      </a:r>
                    </a:p>
                  </a:txBody>
                  <a:tcPr>
                    <a:solidFill>
                      <a:schemeClr val="accent1">
                        <a:lumMod val="60000"/>
                        <a:lumOff val="40000"/>
                      </a:schemeClr>
                    </a:solidFill>
                  </a:tcPr>
                </a:tc>
                <a:tc>
                  <a:txBody>
                    <a:bodyPr/>
                    <a:lstStyle/>
                    <a:p>
                      <a:r>
                        <a:rPr lang="en-US" sz="1600" dirty="0"/>
                        <a:t>Direct Admission Status</a:t>
                      </a:r>
                    </a:p>
                  </a:txBody>
                  <a:tcPr>
                    <a:solidFill>
                      <a:schemeClr val="accent1">
                        <a:lumMod val="60000"/>
                        <a:lumOff val="40000"/>
                      </a:schemeClr>
                    </a:solidFill>
                  </a:tcPr>
                </a:tc>
                <a:extLst>
                  <a:ext uri="{0D108BD9-81ED-4DB2-BD59-A6C34878D82A}">
                    <a16:rowId xmlns:a16="http://schemas.microsoft.com/office/drawing/2014/main" val="2955339967"/>
                  </a:ext>
                </a:extLst>
              </a:tr>
              <a:tr h="370840">
                <a:tc>
                  <a:txBody>
                    <a:bodyPr/>
                    <a:lstStyle/>
                    <a:p>
                      <a:r>
                        <a:rPr lang="en-US" sz="1400" dirty="0"/>
                        <a:t>ISAT Math level and ELA/Literacy level 3 or higher </a:t>
                      </a:r>
                    </a:p>
                    <a:p>
                      <a:r>
                        <a:rPr lang="en-US" sz="1400" b="1" i="1" dirty="0"/>
                        <a:t>OR </a:t>
                      </a:r>
                    </a:p>
                    <a:p>
                      <a:r>
                        <a:rPr lang="en-US" sz="1400" dirty="0"/>
                        <a:t>Unweighted GPA = 3.0</a:t>
                      </a:r>
                    </a:p>
                  </a:txBody>
                  <a:tcPr>
                    <a:solidFill>
                      <a:schemeClr val="accent4">
                        <a:lumMod val="20000"/>
                        <a:lumOff val="80000"/>
                      </a:schemeClr>
                    </a:solidFill>
                  </a:tcPr>
                </a:tc>
                <a:tc>
                  <a:txBody>
                    <a:bodyPr/>
                    <a:lstStyle/>
                    <a:p>
                      <a:r>
                        <a:rPr lang="en-US" sz="1400" dirty="0"/>
                        <a:t>Admission to all Idaho public institutions</a:t>
                      </a:r>
                    </a:p>
                  </a:txBody>
                  <a:tcPr>
                    <a:solidFill>
                      <a:schemeClr val="accent4">
                        <a:lumMod val="20000"/>
                        <a:lumOff val="80000"/>
                      </a:schemeClr>
                    </a:solidFill>
                  </a:tcPr>
                </a:tc>
                <a:extLst>
                  <a:ext uri="{0D108BD9-81ED-4DB2-BD59-A6C34878D82A}">
                    <a16:rowId xmlns:a16="http://schemas.microsoft.com/office/drawing/2014/main" val="4019710023"/>
                  </a:ext>
                </a:extLst>
              </a:tr>
              <a:tr h="370840">
                <a:tc>
                  <a:txBody>
                    <a:bodyPr/>
                    <a:lstStyle/>
                    <a:p>
                      <a:r>
                        <a:rPr lang="en-US" sz="1400" dirty="0"/>
                        <a:t>Unweighted GPA between a 2.25 and 2.99</a:t>
                      </a:r>
                    </a:p>
                  </a:txBody>
                  <a:tcPr>
                    <a:solidFill>
                      <a:schemeClr val="tx2">
                        <a:lumMod val="10000"/>
                        <a:lumOff val="90000"/>
                      </a:schemeClr>
                    </a:solidFill>
                  </a:tcPr>
                </a:tc>
                <a:tc>
                  <a:txBody>
                    <a:bodyPr/>
                    <a:lstStyle/>
                    <a:p>
                      <a:r>
                        <a:rPr lang="en-US" sz="1400" dirty="0"/>
                        <a:t>Admission to Idaho’s public community colleges, Lewis-Clark State College, and Idaho State University</a:t>
                      </a:r>
                    </a:p>
                  </a:txBody>
                  <a:tcPr>
                    <a:solidFill>
                      <a:schemeClr val="tx2">
                        <a:lumMod val="10000"/>
                        <a:lumOff val="90000"/>
                      </a:schemeClr>
                    </a:solidFill>
                  </a:tcPr>
                </a:tc>
                <a:extLst>
                  <a:ext uri="{0D108BD9-81ED-4DB2-BD59-A6C34878D82A}">
                    <a16:rowId xmlns:a16="http://schemas.microsoft.com/office/drawing/2014/main" val="1202292701"/>
                  </a:ext>
                </a:extLst>
              </a:tr>
              <a:tr h="370840">
                <a:tc>
                  <a:txBody>
                    <a:bodyPr/>
                    <a:lstStyle/>
                    <a:p>
                      <a:r>
                        <a:rPr lang="en-US" sz="1400" dirty="0"/>
                        <a:t>Unweighted GPA </a:t>
                      </a:r>
                      <a:r>
                        <a:rPr lang="en-US" sz="1400" u="sng" dirty="0"/>
                        <a:t>&lt;</a:t>
                      </a:r>
                      <a:r>
                        <a:rPr lang="en-US" sz="1400" dirty="0"/>
                        <a:t> 2.25</a:t>
                      </a:r>
                    </a:p>
                  </a:txBody>
                  <a:tcPr>
                    <a:solidFill>
                      <a:schemeClr val="accent4">
                        <a:lumMod val="20000"/>
                        <a:lumOff val="80000"/>
                      </a:schemeClr>
                    </a:solidFill>
                  </a:tcPr>
                </a:tc>
                <a:tc>
                  <a:txBody>
                    <a:bodyPr/>
                    <a:lstStyle/>
                    <a:p>
                      <a:r>
                        <a:rPr lang="en-US" sz="1400" dirty="0"/>
                        <a:t>Admission to Idaho’s public community colleges.</a:t>
                      </a:r>
                    </a:p>
                  </a:txBody>
                  <a:tcPr>
                    <a:solidFill>
                      <a:schemeClr val="accent4">
                        <a:lumMod val="20000"/>
                        <a:lumOff val="80000"/>
                      </a:schemeClr>
                    </a:solidFill>
                  </a:tcPr>
                </a:tc>
                <a:extLst>
                  <a:ext uri="{0D108BD9-81ED-4DB2-BD59-A6C34878D82A}">
                    <a16:rowId xmlns:a16="http://schemas.microsoft.com/office/drawing/2014/main" val="1961608586"/>
                  </a:ext>
                </a:extLst>
              </a:tr>
            </a:tbl>
          </a:graphicData>
        </a:graphic>
      </p:graphicFrame>
    </p:spTree>
    <p:extLst>
      <p:ext uri="{BB962C8B-B14F-4D97-AF65-F5344CB8AC3E}">
        <p14:creationId xmlns:p14="http://schemas.microsoft.com/office/powerpoint/2010/main" val="2490421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7BA5B2B4-8445-2CCF-542B-3E9FBA161541}"/>
              </a:ext>
            </a:extLst>
          </p:cNvPr>
          <p:cNvSpPr>
            <a:spLocks noGrp="1"/>
          </p:cNvSpPr>
          <p:nvPr>
            <p:ph type="title"/>
          </p:nvPr>
        </p:nvSpPr>
        <p:spPr>
          <a:xfrm>
            <a:off x="1043630" y="809898"/>
            <a:ext cx="10310169" cy="1554480"/>
          </a:xfrm>
        </p:spPr>
        <p:txBody>
          <a:bodyPr anchor="ctr">
            <a:normAutofit fontScale="90000"/>
          </a:bodyPr>
          <a:lstStyle/>
          <a:p>
            <a:pPr algn="ctr"/>
            <a:r>
              <a:rPr lang="en-US" sz="4000" dirty="0"/>
              <a:t>Getting Into Every Idaho Public College is as Simple as </a:t>
            </a:r>
            <a:br>
              <a:rPr lang="en-US" sz="4800" dirty="0"/>
            </a:br>
            <a:r>
              <a:rPr lang="en-US" sz="4800" dirty="0"/>
              <a:t>3-3-3!</a:t>
            </a:r>
          </a:p>
        </p:txBody>
      </p:sp>
      <p:sp>
        <p:nvSpPr>
          <p:cNvPr id="3" name="Content Placeholder 2">
            <a:extLst>
              <a:ext uri="{FF2B5EF4-FFF2-40B4-BE49-F238E27FC236}">
                <a16:creationId xmlns:a16="http://schemas.microsoft.com/office/drawing/2014/main" id="{D6A31B7D-CBF6-A542-FEF9-73A0AB1144F9}"/>
              </a:ext>
            </a:extLst>
          </p:cNvPr>
          <p:cNvSpPr>
            <a:spLocks noGrp="1"/>
          </p:cNvSpPr>
          <p:nvPr>
            <p:ph idx="1"/>
          </p:nvPr>
        </p:nvSpPr>
        <p:spPr>
          <a:xfrm>
            <a:off x="413638" y="2923444"/>
            <a:ext cx="11202701" cy="3124658"/>
          </a:xfrm>
        </p:spPr>
        <p:txBody>
          <a:bodyPr anchor="ctr">
            <a:normAutofit/>
          </a:bodyPr>
          <a:lstStyle/>
          <a:p>
            <a:pPr marL="0" indent="0">
              <a:buNone/>
            </a:pPr>
            <a:r>
              <a:rPr lang="en-US" sz="1700" dirty="0"/>
              <a:t>Students in the class of 2029 have two ways to pre-qualify for admission to every public college and university in Idaho: </a:t>
            </a:r>
          </a:p>
          <a:p>
            <a:pPr marL="0" indent="0">
              <a:buNone/>
            </a:pPr>
            <a:endParaRPr lang="en-US" sz="1700" dirty="0"/>
          </a:p>
          <a:p>
            <a:pPr marL="0" indent="0" algn="ctr">
              <a:buNone/>
            </a:pPr>
            <a:r>
              <a:rPr lang="en-US" sz="2400" dirty="0"/>
              <a:t>Earn a </a:t>
            </a:r>
            <a:r>
              <a:rPr lang="en-US" sz="2400" b="1" dirty="0"/>
              <a:t>3.0 </a:t>
            </a:r>
            <a:r>
              <a:rPr lang="en-US" sz="2400" dirty="0"/>
              <a:t>unweighted high school GPA</a:t>
            </a:r>
          </a:p>
          <a:p>
            <a:pPr marL="0" indent="0" algn="ctr">
              <a:buNone/>
            </a:pPr>
            <a:r>
              <a:rPr lang="en-US" sz="2400" dirty="0"/>
              <a:t>OR</a:t>
            </a:r>
          </a:p>
          <a:p>
            <a:pPr marL="0" indent="0" algn="ctr">
              <a:buNone/>
            </a:pPr>
            <a:r>
              <a:rPr lang="en-US" sz="2400" dirty="0"/>
              <a:t>Score at level </a:t>
            </a:r>
            <a:r>
              <a:rPr lang="en-US" sz="2400" b="1" dirty="0"/>
              <a:t>3</a:t>
            </a:r>
            <a:r>
              <a:rPr lang="en-US" sz="2400" dirty="0"/>
              <a:t> or higher in </a:t>
            </a:r>
            <a:r>
              <a:rPr lang="en-US" sz="2400" u="sng" dirty="0"/>
              <a:t>both the 11th Grade English and Math ISAT</a:t>
            </a:r>
            <a:r>
              <a:rPr lang="en-US" sz="2400" dirty="0"/>
              <a:t> exams</a:t>
            </a:r>
          </a:p>
          <a:p>
            <a:pPr marL="0" indent="0">
              <a:buNone/>
            </a:pPr>
            <a:endParaRPr lang="en-US" sz="1700" dirty="0"/>
          </a:p>
          <a:p>
            <a:pPr marL="0" indent="0">
              <a:buNone/>
            </a:pPr>
            <a:r>
              <a:rPr lang="en-US" sz="1700" dirty="0"/>
              <a:t>Complete either qualification, complete your college application, and graduate from high school, then you’re in!</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1791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35F289BD-1AE0-D17A-B7AE-A28283F8A643}"/>
              </a:ext>
            </a:extLst>
          </p:cNvPr>
          <p:cNvSpPr>
            <a:spLocks noGrp="1"/>
          </p:cNvSpPr>
          <p:nvPr>
            <p:ph type="title"/>
          </p:nvPr>
        </p:nvSpPr>
        <p:spPr>
          <a:xfrm>
            <a:off x="320455" y="507688"/>
            <a:ext cx="11551088" cy="1188950"/>
          </a:xfrm>
        </p:spPr>
        <p:txBody>
          <a:bodyPr anchor="b">
            <a:normAutofit/>
          </a:bodyPr>
          <a:lstStyle/>
          <a:p>
            <a:r>
              <a:rPr lang="en-US" sz="3600" dirty="0"/>
              <a:t>New This Year:  The ISAT is Now Part of Idaho Campus Choice</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Content Placeholder 2">
            <a:extLst>
              <a:ext uri="{FF2B5EF4-FFF2-40B4-BE49-F238E27FC236}">
                <a16:creationId xmlns:a16="http://schemas.microsoft.com/office/drawing/2014/main" id="{7EE55B6C-0A53-0475-4365-A47B0EBF35E6}"/>
              </a:ext>
            </a:extLst>
          </p:cNvPr>
          <p:cNvSpPr>
            <a:spLocks noGrp="1"/>
          </p:cNvSpPr>
          <p:nvPr>
            <p:ph idx="1"/>
          </p:nvPr>
        </p:nvSpPr>
        <p:spPr>
          <a:xfrm>
            <a:off x="793660" y="2599509"/>
            <a:ext cx="10143668" cy="3435531"/>
          </a:xfrm>
        </p:spPr>
        <p:txBody>
          <a:bodyPr anchor="ctr">
            <a:normAutofit/>
          </a:bodyPr>
          <a:lstStyle/>
          <a:p>
            <a:pPr marL="0" indent="0">
              <a:buNone/>
            </a:pPr>
            <a:r>
              <a:rPr lang="en-US" sz="2400" dirty="0"/>
              <a:t>The ISAT is part of Idaho Campus Choice because it measures the knowledge and skills necessary for success in entry-level, credit-bearing college math or statistics and English or composition courses. Students who score at level three are on track to be ready for those courses when they get to college. Students who score at level four (the highest level) are college-ready and should be taking advantage of accelerated options such as dual enrollment.</a:t>
            </a:r>
          </a:p>
        </p:txBody>
      </p:sp>
    </p:spTree>
    <p:extLst>
      <p:ext uri="{BB962C8B-B14F-4D97-AF65-F5344CB8AC3E}">
        <p14:creationId xmlns:p14="http://schemas.microsoft.com/office/powerpoint/2010/main" val="2127501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B335E31B-2363-815B-5D09-AB3A9EF73F94}"/>
              </a:ext>
            </a:extLst>
          </p:cNvPr>
          <p:cNvSpPr>
            <a:spLocks noGrp="1"/>
          </p:cNvSpPr>
          <p:nvPr>
            <p:ph type="title"/>
          </p:nvPr>
        </p:nvSpPr>
        <p:spPr>
          <a:xfrm>
            <a:off x="1164979" y="1104152"/>
            <a:ext cx="10098399" cy="1349671"/>
          </a:xfrm>
        </p:spPr>
        <p:txBody>
          <a:bodyPr anchor="b">
            <a:normAutofit/>
          </a:bodyPr>
          <a:lstStyle/>
          <a:p>
            <a:r>
              <a:rPr lang="en-US" sz="3600" dirty="0"/>
              <a:t>The ISAT is Free &amp; Does Not Require Special Test Prep</a:t>
            </a:r>
          </a:p>
        </p:txBody>
      </p:sp>
      <p:sp>
        <p:nvSpPr>
          <p:cNvPr id="3" name="Content Placeholder 2">
            <a:extLst>
              <a:ext uri="{FF2B5EF4-FFF2-40B4-BE49-F238E27FC236}">
                <a16:creationId xmlns:a16="http://schemas.microsoft.com/office/drawing/2014/main" id="{D851F795-A1B5-423B-CD92-828B89C094F1}"/>
              </a:ext>
            </a:extLst>
          </p:cNvPr>
          <p:cNvSpPr>
            <a:spLocks noGrp="1"/>
          </p:cNvSpPr>
          <p:nvPr>
            <p:ph idx="1"/>
          </p:nvPr>
        </p:nvSpPr>
        <p:spPr>
          <a:xfrm>
            <a:off x="1289302" y="2770911"/>
            <a:ext cx="9849751" cy="3032168"/>
          </a:xfrm>
        </p:spPr>
        <p:txBody>
          <a:bodyPr anchor="ctr">
            <a:normAutofit/>
          </a:bodyPr>
          <a:lstStyle/>
          <a:p>
            <a:r>
              <a:rPr lang="en-US" sz="1900" dirty="0"/>
              <a:t>Every 11th </a:t>
            </a:r>
            <a:r>
              <a:rPr lang="en-US" sz="1900" dirty="0">
                <a:highlight>
                  <a:srgbClr val="FFFF00"/>
                </a:highlight>
              </a:rPr>
              <a:t>(CHANGE GRADE BASED ON CLASS)</a:t>
            </a:r>
            <a:r>
              <a:rPr lang="en-US" sz="1900" dirty="0"/>
              <a:t>grader at an Idaho public high school (and participating private schools) will take the ISAT as part of their academic program</a:t>
            </a:r>
          </a:p>
          <a:p>
            <a:r>
              <a:rPr lang="en-US" sz="1900" dirty="0"/>
              <a:t>No special test prep courses are needed</a:t>
            </a:r>
          </a:p>
          <a:p>
            <a:r>
              <a:rPr lang="en-US" sz="1900" dirty="0"/>
              <a:t>The best way to prepare for the ISAT is to work hard in challenging high school math and English courses. The tests are aligned with the knowledge and skills that Idaho public schools teach, and measure knowledge and skills through Grade 11 English and Algebra II</a:t>
            </a:r>
          </a:p>
          <a:p>
            <a:r>
              <a:rPr lang="en-US" sz="1900" dirty="0"/>
              <a:t>Your high school will provide access to a practice test that will familiarize you with the testing software and the way that questions are presented. You can also check-out </a:t>
            </a:r>
            <a:r>
              <a:rPr lang="en-US" sz="1900" dirty="0">
                <a:hlinkClick r:id="rId2"/>
              </a:rPr>
              <a:t>sample test questions</a:t>
            </a:r>
            <a:endParaRPr lang="en-US" sz="1900" dirty="0"/>
          </a:p>
        </p:txBody>
      </p:sp>
    </p:spTree>
    <p:extLst>
      <p:ext uri="{BB962C8B-B14F-4D97-AF65-F5344CB8AC3E}">
        <p14:creationId xmlns:p14="http://schemas.microsoft.com/office/powerpoint/2010/main" val="1643205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C686B14F-4210-E322-DDE0-A5E691840460}"/>
              </a:ext>
            </a:extLst>
          </p:cNvPr>
          <p:cNvSpPr>
            <a:spLocks noGrp="1"/>
          </p:cNvSpPr>
          <p:nvPr>
            <p:ph type="title"/>
          </p:nvPr>
        </p:nvSpPr>
        <p:spPr>
          <a:xfrm>
            <a:off x="301698" y="1463039"/>
            <a:ext cx="4570752" cy="2690949"/>
          </a:xfrm>
        </p:spPr>
        <p:txBody>
          <a:bodyPr anchor="t">
            <a:normAutofit/>
          </a:bodyPr>
          <a:lstStyle/>
          <a:p>
            <a:pPr algn="r"/>
            <a:r>
              <a:rPr lang="en-US" sz="4800" dirty="0"/>
              <a:t>Students Who Do Not Meet 3-3-3 Have Options</a:t>
            </a:r>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Content Placeholder 2">
            <a:extLst>
              <a:ext uri="{FF2B5EF4-FFF2-40B4-BE49-F238E27FC236}">
                <a16:creationId xmlns:a16="http://schemas.microsoft.com/office/drawing/2014/main" id="{80660648-0643-EBE0-811E-E49D9DF76DE8}"/>
              </a:ext>
            </a:extLst>
          </p:cNvPr>
          <p:cNvSpPr>
            <a:spLocks noGrp="1"/>
          </p:cNvSpPr>
          <p:nvPr>
            <p:ph idx="1"/>
          </p:nvPr>
        </p:nvSpPr>
        <p:spPr>
          <a:xfrm>
            <a:off x="5656218" y="1463039"/>
            <a:ext cx="5542387" cy="4300447"/>
          </a:xfrm>
        </p:spPr>
        <p:txBody>
          <a:bodyPr anchor="t">
            <a:normAutofit/>
          </a:bodyPr>
          <a:lstStyle/>
          <a:p>
            <a:pPr marL="0" indent="0">
              <a:spcAft>
                <a:spcPts val="600"/>
              </a:spcAft>
              <a:buNone/>
            </a:pPr>
            <a:r>
              <a:rPr lang="en-US" sz="2000" dirty="0"/>
              <a:t>Students who have an unweighted high school GPA of 2.25 to 2.99 pre-qualify for admission to Idaho State University, Lewis-Clark State College, and all of Idaho’s public community colleges.</a:t>
            </a:r>
          </a:p>
          <a:p>
            <a:pPr marL="0" indent="0">
              <a:spcAft>
                <a:spcPts val="600"/>
              </a:spcAft>
              <a:buNone/>
            </a:pPr>
            <a:r>
              <a:rPr lang="en-US" sz="2000" dirty="0"/>
              <a:t>You can also apply to the University of Idaho or Boise State University through their regular admission process.</a:t>
            </a:r>
          </a:p>
          <a:p>
            <a:pPr marL="0" indent="0">
              <a:spcAft>
                <a:spcPts val="600"/>
              </a:spcAft>
              <a:buNone/>
            </a:pPr>
            <a:r>
              <a:rPr lang="en-US" sz="2000" dirty="0"/>
              <a:t>Likewise, students with a high school GPA below 2.25 can attend any of Idaho’s community colleges and can use the regular admission process to apply to any Idaho public four-year college and university.</a:t>
            </a:r>
          </a:p>
        </p:txBody>
      </p:sp>
    </p:spTree>
    <p:extLst>
      <p:ext uri="{BB962C8B-B14F-4D97-AF65-F5344CB8AC3E}">
        <p14:creationId xmlns:p14="http://schemas.microsoft.com/office/powerpoint/2010/main" val="706690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2265128E-6FE0-0574-B9E9-B25AE8105D61}"/>
              </a:ext>
            </a:extLst>
          </p:cNvPr>
          <p:cNvSpPr>
            <a:spLocks noGrp="1"/>
          </p:cNvSpPr>
          <p:nvPr>
            <p:ph type="title"/>
          </p:nvPr>
        </p:nvSpPr>
        <p:spPr>
          <a:xfrm>
            <a:off x="808638" y="386930"/>
            <a:ext cx="9236700" cy="1188950"/>
          </a:xfrm>
        </p:spPr>
        <p:txBody>
          <a:bodyPr anchor="b">
            <a:normAutofit/>
          </a:bodyPr>
          <a:lstStyle/>
          <a:p>
            <a:r>
              <a:rPr lang="en-US" sz="4600"/>
              <a:t>Supporting English Language Learners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Content Placeholder 2">
            <a:extLst>
              <a:ext uri="{FF2B5EF4-FFF2-40B4-BE49-F238E27FC236}">
                <a16:creationId xmlns:a16="http://schemas.microsoft.com/office/drawing/2014/main" id="{C14AFBAA-C7F6-A989-C8C0-BFF106BAD295}"/>
              </a:ext>
            </a:extLst>
          </p:cNvPr>
          <p:cNvSpPr>
            <a:spLocks noGrp="1"/>
          </p:cNvSpPr>
          <p:nvPr>
            <p:ph idx="1"/>
          </p:nvPr>
        </p:nvSpPr>
        <p:spPr>
          <a:xfrm>
            <a:off x="793660" y="2599509"/>
            <a:ext cx="10143668" cy="3435531"/>
          </a:xfrm>
        </p:spPr>
        <p:txBody>
          <a:bodyPr anchor="ctr">
            <a:normAutofit/>
          </a:bodyPr>
          <a:lstStyle/>
          <a:p>
            <a:r>
              <a:rPr lang="en-US" sz="2400"/>
              <a:t>The ISAT has many features to support English language learners and students with special needs to show what they know and can do</a:t>
            </a:r>
          </a:p>
          <a:p>
            <a:r>
              <a:rPr lang="en-US" sz="2400"/>
              <a:t>The ISAT includes a wide array of accessibility resources including braille, videos in American Sign Language, Spanish translation and glossaries in 13 languages, and several varieties and dialects (for the math exam), as well as translated test directions in 20 languages</a:t>
            </a:r>
          </a:p>
          <a:p>
            <a:r>
              <a:rPr lang="en-US" sz="2400"/>
              <a:t>Learn more about ISAT test-taking resources </a:t>
            </a:r>
            <a:r>
              <a:rPr lang="en-US" sz="2400">
                <a:hlinkClick r:id="rId3"/>
              </a:rPr>
              <a:t>here</a:t>
            </a:r>
            <a:endParaRPr lang="en-US" sz="2400"/>
          </a:p>
        </p:txBody>
      </p:sp>
    </p:spTree>
    <p:extLst>
      <p:ext uri="{BB962C8B-B14F-4D97-AF65-F5344CB8AC3E}">
        <p14:creationId xmlns:p14="http://schemas.microsoft.com/office/powerpoint/2010/main" val="13637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2" name="Title 1">
            <a:extLst>
              <a:ext uri="{FF2B5EF4-FFF2-40B4-BE49-F238E27FC236}">
                <a16:creationId xmlns:a16="http://schemas.microsoft.com/office/drawing/2014/main" id="{275B06F5-99D2-792A-42F8-7D7918C564CE}"/>
              </a:ext>
            </a:extLst>
          </p:cNvPr>
          <p:cNvSpPr>
            <a:spLocks noGrp="1"/>
          </p:cNvSpPr>
          <p:nvPr>
            <p:ph type="title"/>
          </p:nvPr>
        </p:nvSpPr>
        <p:spPr>
          <a:xfrm>
            <a:off x="2322825" y="2159255"/>
            <a:ext cx="7546043" cy="2539489"/>
          </a:xfrm>
        </p:spPr>
        <p:txBody>
          <a:bodyPr>
            <a:normAutofit/>
          </a:bodyPr>
          <a:lstStyle/>
          <a:p>
            <a:pPr algn="ctr"/>
            <a:r>
              <a:rPr lang="en-US" sz="3600" dirty="0">
                <a:solidFill>
                  <a:schemeClr val="tx2"/>
                </a:solidFill>
              </a:rPr>
              <a:t>THINK – PAIR - SHARE</a:t>
            </a: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spTree>
    <p:extLst>
      <p:ext uri="{BB962C8B-B14F-4D97-AF65-F5344CB8AC3E}">
        <p14:creationId xmlns:p14="http://schemas.microsoft.com/office/powerpoint/2010/main" val="246972922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743</Words>
  <Application>Microsoft Office PowerPoint</Application>
  <PresentationFormat>Widescreen</PresentationFormat>
  <Paragraphs>51</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1_Office Theme</vt:lpstr>
      <vt:lpstr>What is Idaho Campus Choice? </vt:lpstr>
      <vt:lpstr>How Idaho Campus Choice Works…</vt:lpstr>
      <vt:lpstr>Getting Into Every Idaho Public College is as Simple as  3-3-3!</vt:lpstr>
      <vt:lpstr>New This Year:  The ISAT is Now Part of Idaho Campus Choice</vt:lpstr>
      <vt:lpstr>The ISAT is Free &amp; Does Not Require Special Test Prep</vt:lpstr>
      <vt:lpstr>Students Who Do Not Meet 3-3-3 Have Options</vt:lpstr>
      <vt:lpstr>Supporting English Language Learners</vt:lpstr>
      <vt:lpstr>THINK – PAIR - SHARE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Paluzzi</dc:creator>
  <cp:lastModifiedBy>Maria Paluzzi</cp:lastModifiedBy>
  <cp:revision>1</cp:revision>
  <dcterms:created xsi:type="dcterms:W3CDTF">2025-02-14T19:50:33Z</dcterms:created>
  <dcterms:modified xsi:type="dcterms:W3CDTF">2025-02-14T19:51:44Z</dcterms:modified>
</cp:coreProperties>
</file>